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0" r:id="rId4"/>
    <p:sldId id="258" r:id="rId5"/>
    <p:sldId id="259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smtClean="0">
                <a:solidFill>
                  <a:srgbClr val="FF0000"/>
                </a:solidFill>
              </a:rPr>
              <a:t>Тема 7 Предпринимательство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611188" y="260350"/>
            <a:ext cx="794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Сущность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признаки и условия развития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предпринимательства </a:t>
            </a:r>
          </a:p>
        </p:txBody>
      </p:sp>
      <p:sp>
        <p:nvSpPr>
          <p:cNvPr id="108547" name="Rectangle 5"/>
          <p:cNvSpPr>
            <a:spLocks noChangeArrowheads="1"/>
          </p:cNvSpPr>
          <p:nvPr/>
        </p:nvSpPr>
        <p:spPr bwMode="auto">
          <a:xfrm>
            <a:off x="539750" y="1196975"/>
            <a:ext cx="8208963" cy="1008063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Предпринимательство (бизнес) </a:t>
            </a:r>
            <a:r>
              <a:rPr lang="ru-RU"/>
              <a:t>— самостоятельная, осуществляемая на свой риск деятельность в целях получения прибыли 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900113" y="2349500"/>
            <a:ext cx="3095625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Признаки</a:t>
            </a:r>
            <a:r>
              <a:rPr lang="ru-RU"/>
              <a:t> </a:t>
            </a:r>
          </a:p>
        </p:txBody>
      </p:sp>
      <p:sp>
        <p:nvSpPr>
          <p:cNvPr id="108549" name="Rectangle 7"/>
          <p:cNvSpPr>
            <a:spLocks noChangeArrowheads="1"/>
          </p:cNvSpPr>
          <p:nvPr/>
        </p:nvSpPr>
        <p:spPr bwMode="auto">
          <a:xfrm>
            <a:off x="5292725" y="2349500"/>
            <a:ext cx="3095625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Условия развития</a:t>
            </a:r>
            <a:r>
              <a:rPr lang="ru-RU"/>
              <a:t> </a:t>
            </a:r>
          </a:p>
        </p:txBody>
      </p:sp>
      <p:sp>
        <p:nvSpPr>
          <p:cNvPr id="108550" name="AutoShape 8"/>
          <p:cNvSpPr>
            <a:spLocks noChangeArrowheads="1"/>
          </p:cNvSpPr>
          <p:nvPr/>
        </p:nvSpPr>
        <p:spPr bwMode="auto">
          <a:xfrm>
            <a:off x="128588" y="3068638"/>
            <a:ext cx="4392612" cy="33131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r>
              <a:rPr lang="ru-RU"/>
              <a:t>- экономическая самостоятельность</a:t>
            </a:r>
          </a:p>
          <a:p>
            <a:r>
              <a:rPr lang="ru-RU"/>
              <a:t>— свобода в принятии управленческих решений, выборе направления и методов деятель-ности</a:t>
            </a:r>
          </a:p>
          <a:p>
            <a:r>
              <a:rPr lang="ru-RU"/>
              <a:t>- стремление к выгоде</a:t>
            </a:r>
          </a:p>
          <a:p>
            <a:r>
              <a:rPr lang="ru-RU"/>
              <a:t>- имущественная ответственность и риск</a:t>
            </a:r>
          </a:p>
          <a:p>
            <a:r>
              <a:rPr lang="ru-RU"/>
              <a:t>- инициатива и новаторство</a:t>
            </a:r>
          </a:p>
          <a:p>
            <a:r>
              <a:rPr lang="ru-RU"/>
              <a:t>- гибкость, деловая хватка </a:t>
            </a:r>
          </a:p>
        </p:txBody>
      </p:sp>
      <p:sp>
        <p:nvSpPr>
          <p:cNvPr id="108551" name="AutoShape 9"/>
          <p:cNvSpPr>
            <a:spLocks noChangeArrowheads="1"/>
          </p:cNvSpPr>
          <p:nvPr/>
        </p:nvSpPr>
        <p:spPr bwMode="auto">
          <a:xfrm>
            <a:off x="4594225" y="3068638"/>
            <a:ext cx="4427538" cy="33131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r>
              <a:rPr lang="ru-RU"/>
              <a:t>- защита частной собственности</a:t>
            </a:r>
          </a:p>
          <a:p>
            <a:r>
              <a:rPr lang="ru-RU"/>
              <a:t>- надежность сделок, обеспеченная юридической системой</a:t>
            </a:r>
          </a:p>
          <a:p>
            <a:r>
              <a:rPr lang="ru-RU"/>
              <a:t>- эффективное налогообложение, право распоряжаться прибылью</a:t>
            </a:r>
          </a:p>
          <a:p>
            <a:r>
              <a:rPr lang="ru-RU"/>
              <a:t>- конкурентная среда и рыночное ценообразование</a:t>
            </a:r>
          </a:p>
          <a:p>
            <a:r>
              <a:rPr lang="ru-RU"/>
              <a:t>- свободный доступ к рынку</a:t>
            </a:r>
          </a:p>
          <a:p>
            <a:r>
              <a:rPr lang="ru-RU"/>
              <a:t>- соответствующая инфраструктура</a:t>
            </a:r>
          </a:p>
          <a:p>
            <a:r>
              <a:rPr lang="ru-RU"/>
              <a:t>- государственная поддержка предпринимательства, борьба с криминалом в бизнесе </a:t>
            </a: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2057400"/>
            <a:ext cx="7162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Характерные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черты: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1. Самостоятельность  и независимость хозяйствующих субъектов. (Любое предприятие свободно в принятии решения по тому или иному вопросу, но только в правовых нормах)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2. Экономическая заинтересованность. (Главная цель предпринимательства – это получение максимальной прибыли)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3. Хозяйственный риск и ответственность. (При любых самых точных расчетах риск и неопределенность остаются.)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0200" y="304800"/>
            <a:ext cx="7086600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Субъекты: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физические лица (собственники и наемные работники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фирмы и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предприятия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государство</a:t>
            </a: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611188" y="614363"/>
            <a:ext cx="7940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Формы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предпринимательства 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755650" y="1628775"/>
            <a:ext cx="7848600" cy="792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Классификация предпринимательства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684213" y="3286125"/>
            <a:ext cx="2520950" cy="2663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По сфере деятельности:</a:t>
            </a:r>
            <a:endParaRPr lang="ru-RU"/>
          </a:p>
          <a:p>
            <a:pPr algn="ctr"/>
            <a:r>
              <a:rPr lang="ru-RU"/>
              <a:t>производство, торговля, финансы, сфера услуг и т.п. </a:t>
            </a: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3419475" y="3286125"/>
            <a:ext cx="2592388" cy="2663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 dirty="0"/>
              <a:t>По величине:</a:t>
            </a:r>
            <a:endParaRPr lang="ru-RU" dirty="0"/>
          </a:p>
          <a:p>
            <a:pPr algn="ctr"/>
            <a:r>
              <a:rPr lang="ru-RU" dirty="0"/>
              <a:t>малый бизнес—до </a:t>
            </a:r>
            <a:r>
              <a:rPr lang="ru-RU" dirty="0" smtClean="0"/>
              <a:t>20 </a:t>
            </a:r>
            <a:r>
              <a:rPr lang="ru-RU" dirty="0"/>
              <a:t>чел., средний — до </a:t>
            </a:r>
            <a:r>
              <a:rPr lang="ru-RU" dirty="0" smtClean="0"/>
              <a:t>100 </a:t>
            </a:r>
            <a:r>
              <a:rPr lang="ru-RU" dirty="0"/>
              <a:t>чел., крупный — свыше </a:t>
            </a:r>
            <a:r>
              <a:rPr lang="ru-RU" dirty="0" smtClean="0"/>
              <a:t>100 </a:t>
            </a:r>
            <a:r>
              <a:rPr lang="ru-RU" dirty="0"/>
              <a:t>чел. </a:t>
            </a:r>
          </a:p>
        </p:txBody>
      </p:sp>
      <p:sp>
        <p:nvSpPr>
          <p:cNvPr id="109574" name="AutoShape 8"/>
          <p:cNvSpPr>
            <a:spLocks noChangeArrowheads="1"/>
          </p:cNvSpPr>
          <p:nvPr/>
        </p:nvSpPr>
        <p:spPr bwMode="auto">
          <a:xfrm>
            <a:off x="6227763" y="3286125"/>
            <a:ext cx="2592387" cy="2663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По форме собственности на капитал:</a:t>
            </a:r>
            <a:endParaRPr lang="ru-RU"/>
          </a:p>
          <a:p>
            <a:pPr algn="ctr"/>
            <a:r>
              <a:rPr lang="ru-RU"/>
              <a:t>частные и государственные предприятия различных организационно-правовых форм </a:t>
            </a:r>
          </a:p>
        </p:txBody>
      </p:sp>
      <p:sp>
        <p:nvSpPr>
          <p:cNvPr id="109575" name="AutoShape 9"/>
          <p:cNvSpPr>
            <a:spLocks noChangeArrowheads="1"/>
          </p:cNvSpPr>
          <p:nvPr/>
        </p:nvSpPr>
        <p:spPr bwMode="auto">
          <a:xfrm>
            <a:off x="1804988" y="2449513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9576" name="AutoShape 10"/>
          <p:cNvSpPr>
            <a:spLocks noChangeArrowheads="1"/>
          </p:cNvSpPr>
          <p:nvPr/>
        </p:nvSpPr>
        <p:spPr bwMode="auto">
          <a:xfrm>
            <a:off x="7308850" y="2449513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9577" name="AutoShape 11"/>
          <p:cNvSpPr>
            <a:spLocks noChangeArrowheads="1"/>
          </p:cNvSpPr>
          <p:nvPr/>
        </p:nvSpPr>
        <p:spPr bwMode="auto">
          <a:xfrm>
            <a:off x="4500563" y="2449513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AutoShape 4"/>
          <p:cNvSpPr>
            <a:spLocks noChangeArrowheads="1"/>
          </p:cNvSpPr>
          <p:nvPr/>
        </p:nvSpPr>
        <p:spPr bwMode="auto">
          <a:xfrm>
            <a:off x="1116013" y="404813"/>
            <a:ext cx="6696075" cy="576262"/>
          </a:xfrm>
          <a:prstGeom prst="flowChartPreparation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Организационно-правовые формы предпринимательской деятельности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10595" name="Rectangle 5"/>
          <p:cNvSpPr>
            <a:spLocks noChangeArrowheads="1"/>
          </p:cNvSpPr>
          <p:nvPr/>
        </p:nvSpPr>
        <p:spPr bwMode="auto">
          <a:xfrm>
            <a:off x="4211638" y="1125538"/>
            <a:ext cx="4464050" cy="1295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 b="1"/>
              <a:t>Юридические лица </a:t>
            </a:r>
            <a:r>
              <a:rPr lang="ru-RU" sz="1600"/>
              <a:t>— организации, которые имеют обособленное имущество, отвечают по своим обязательствам этим имуществом, име</a:t>
            </a:r>
            <a:r>
              <a:rPr lang="ru-RU"/>
              <a:t>ют самостоятельный баланс или смету </a:t>
            </a:r>
            <a:r>
              <a:rPr lang="ru-RU" sz="1600"/>
              <a:t> </a:t>
            </a:r>
          </a:p>
        </p:txBody>
      </p:sp>
      <p:sp>
        <p:nvSpPr>
          <p:cNvPr id="110596" name="Rectangle 6"/>
          <p:cNvSpPr>
            <a:spLocks noChangeArrowheads="1"/>
          </p:cNvSpPr>
          <p:nvPr/>
        </p:nvSpPr>
        <p:spPr bwMode="auto">
          <a:xfrm>
            <a:off x="611188" y="1125538"/>
            <a:ext cx="3168650" cy="1295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 dirty="0"/>
              <a:t>Предпринимательская  деятельность без образования юридического лица 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10597" name="Rectangle 7"/>
          <p:cNvSpPr>
            <a:spLocks noChangeArrowheads="1"/>
          </p:cNvSpPr>
          <p:nvPr/>
        </p:nvSpPr>
        <p:spPr bwMode="auto">
          <a:xfrm>
            <a:off x="5003800" y="2781300"/>
            <a:ext cx="3671888" cy="792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 b="1"/>
              <a:t>Некоммерческие организации —</a:t>
            </a:r>
            <a:endParaRPr lang="ru-RU" sz="1600"/>
          </a:p>
          <a:p>
            <a:pPr algn="ctr"/>
            <a:r>
              <a:rPr lang="ru-RU" sz="1600"/>
              <a:t>не имеют в качестве основной цели деятельности извлечение прибыли </a:t>
            </a:r>
          </a:p>
        </p:txBody>
      </p:sp>
      <p:sp>
        <p:nvSpPr>
          <p:cNvPr id="110598" name="Rectangle 8"/>
          <p:cNvSpPr>
            <a:spLocks noChangeArrowheads="1"/>
          </p:cNvSpPr>
          <p:nvPr/>
        </p:nvSpPr>
        <p:spPr bwMode="auto">
          <a:xfrm>
            <a:off x="684213" y="2781300"/>
            <a:ext cx="3671887" cy="792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 b="1"/>
              <a:t>Коммерческие организации — </a:t>
            </a:r>
            <a:r>
              <a:rPr lang="ru-RU" sz="1600"/>
              <a:t>имеют в качестве основной цели деятельности извлечение прибыли </a:t>
            </a:r>
          </a:p>
        </p:txBody>
      </p:sp>
      <p:sp>
        <p:nvSpPr>
          <p:cNvPr id="110599" name="Rectangle 9"/>
          <p:cNvSpPr>
            <a:spLocks noChangeArrowheads="1"/>
          </p:cNvSpPr>
          <p:nvPr/>
        </p:nvSpPr>
        <p:spPr bwMode="auto">
          <a:xfrm>
            <a:off x="1331913" y="3860800"/>
            <a:ext cx="3024187" cy="5762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n-US" sz="1600"/>
              <a:t> </a:t>
            </a:r>
            <a:r>
              <a:rPr lang="ru-RU" sz="1600"/>
              <a:t>хозяйственные товарищества </a:t>
            </a:r>
          </a:p>
        </p:txBody>
      </p:sp>
      <p:sp>
        <p:nvSpPr>
          <p:cNvPr id="110600" name="Rectangle 10"/>
          <p:cNvSpPr>
            <a:spLocks noChangeArrowheads="1"/>
          </p:cNvSpPr>
          <p:nvPr/>
        </p:nvSpPr>
        <p:spPr bwMode="auto">
          <a:xfrm>
            <a:off x="1331913" y="4652963"/>
            <a:ext cx="3024187" cy="3603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хозяйственные общества </a:t>
            </a:r>
          </a:p>
        </p:txBody>
      </p:sp>
      <p:sp>
        <p:nvSpPr>
          <p:cNvPr id="110601" name="Rectangle 11"/>
          <p:cNvSpPr>
            <a:spLocks noChangeArrowheads="1"/>
          </p:cNvSpPr>
          <p:nvPr/>
        </p:nvSpPr>
        <p:spPr bwMode="auto">
          <a:xfrm>
            <a:off x="1331913" y="5157788"/>
            <a:ext cx="3095625" cy="57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производственные кооперативы (артели) </a:t>
            </a:r>
          </a:p>
        </p:txBody>
      </p:sp>
      <p:sp>
        <p:nvSpPr>
          <p:cNvPr id="110602" name="Rectangle 12"/>
          <p:cNvSpPr>
            <a:spLocks noChangeArrowheads="1"/>
          </p:cNvSpPr>
          <p:nvPr/>
        </p:nvSpPr>
        <p:spPr bwMode="auto">
          <a:xfrm>
            <a:off x="1258888" y="5876925"/>
            <a:ext cx="3024187" cy="720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государственные и муниципальные унитарные предприятия </a:t>
            </a:r>
          </a:p>
        </p:txBody>
      </p:sp>
      <p:sp>
        <p:nvSpPr>
          <p:cNvPr id="110604" name="Rectangle 14"/>
          <p:cNvSpPr>
            <a:spLocks noChangeArrowheads="1"/>
          </p:cNvSpPr>
          <p:nvPr/>
        </p:nvSpPr>
        <p:spPr bwMode="auto">
          <a:xfrm>
            <a:off x="5005388" y="4581525"/>
            <a:ext cx="3095625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общественные и религиозные организации </a:t>
            </a:r>
          </a:p>
        </p:txBody>
      </p:sp>
      <p:sp>
        <p:nvSpPr>
          <p:cNvPr id="110605" name="Rectangle 15"/>
          <p:cNvSpPr>
            <a:spLocks noChangeArrowheads="1"/>
          </p:cNvSpPr>
          <p:nvPr/>
        </p:nvSpPr>
        <p:spPr bwMode="auto">
          <a:xfrm>
            <a:off x="5076825" y="5300663"/>
            <a:ext cx="3024188" cy="3603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фонды учреждения </a:t>
            </a:r>
          </a:p>
        </p:txBody>
      </p:sp>
      <p:sp>
        <p:nvSpPr>
          <p:cNvPr id="110606" name="Rectangle 16"/>
          <p:cNvSpPr>
            <a:spLocks noChangeArrowheads="1"/>
          </p:cNvSpPr>
          <p:nvPr/>
        </p:nvSpPr>
        <p:spPr bwMode="auto">
          <a:xfrm>
            <a:off x="5148263" y="5876925"/>
            <a:ext cx="3024187" cy="720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sz="1600"/>
              <a:t>объединения юридических лиц некоммерческого характера </a:t>
            </a:r>
          </a:p>
        </p:txBody>
      </p:sp>
      <p:sp>
        <p:nvSpPr>
          <p:cNvPr id="110607" name="Line 17"/>
          <p:cNvSpPr>
            <a:spLocks noChangeShapeType="1"/>
          </p:cNvSpPr>
          <p:nvPr/>
        </p:nvSpPr>
        <p:spPr bwMode="auto">
          <a:xfrm>
            <a:off x="755650" y="3573463"/>
            <a:ext cx="0" cy="273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08" name="Line 18"/>
          <p:cNvSpPr>
            <a:spLocks noChangeShapeType="1"/>
          </p:cNvSpPr>
          <p:nvPr/>
        </p:nvSpPr>
        <p:spPr bwMode="auto">
          <a:xfrm>
            <a:off x="755650" y="41497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09" name="Line 19"/>
          <p:cNvSpPr>
            <a:spLocks noChangeShapeType="1"/>
          </p:cNvSpPr>
          <p:nvPr/>
        </p:nvSpPr>
        <p:spPr bwMode="auto">
          <a:xfrm>
            <a:off x="755650" y="47974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0" name="Line 20"/>
          <p:cNvSpPr>
            <a:spLocks noChangeShapeType="1"/>
          </p:cNvSpPr>
          <p:nvPr/>
        </p:nvSpPr>
        <p:spPr bwMode="auto">
          <a:xfrm>
            <a:off x="755650" y="54451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1" name="Line 21"/>
          <p:cNvSpPr>
            <a:spLocks noChangeShapeType="1"/>
          </p:cNvSpPr>
          <p:nvPr/>
        </p:nvSpPr>
        <p:spPr bwMode="auto">
          <a:xfrm>
            <a:off x="755650" y="6308725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2" name="Line 22"/>
          <p:cNvSpPr>
            <a:spLocks noChangeShapeType="1"/>
          </p:cNvSpPr>
          <p:nvPr/>
        </p:nvSpPr>
        <p:spPr bwMode="auto">
          <a:xfrm>
            <a:off x="8675688" y="3573463"/>
            <a:ext cx="0" cy="273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4" name="Line 24"/>
          <p:cNvSpPr>
            <a:spLocks noChangeShapeType="1"/>
          </p:cNvSpPr>
          <p:nvPr/>
        </p:nvSpPr>
        <p:spPr bwMode="auto">
          <a:xfrm>
            <a:off x="8099425" y="47974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5" name="Line 25"/>
          <p:cNvSpPr>
            <a:spLocks noChangeShapeType="1"/>
          </p:cNvSpPr>
          <p:nvPr/>
        </p:nvSpPr>
        <p:spPr bwMode="auto">
          <a:xfrm>
            <a:off x="8099425" y="54451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6" name="Line 26"/>
          <p:cNvSpPr>
            <a:spLocks noChangeShapeType="1"/>
          </p:cNvSpPr>
          <p:nvPr/>
        </p:nvSpPr>
        <p:spPr bwMode="auto">
          <a:xfrm>
            <a:off x="8172450" y="6308725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617" name="Line 27"/>
          <p:cNvSpPr>
            <a:spLocks noChangeShapeType="1"/>
          </p:cNvSpPr>
          <p:nvPr/>
        </p:nvSpPr>
        <p:spPr bwMode="auto">
          <a:xfrm flipH="1">
            <a:off x="3132138" y="2420938"/>
            <a:ext cx="1223962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0618" name="Line 28"/>
          <p:cNvSpPr>
            <a:spLocks noChangeShapeType="1"/>
          </p:cNvSpPr>
          <p:nvPr/>
        </p:nvSpPr>
        <p:spPr bwMode="auto">
          <a:xfrm>
            <a:off x="6588125" y="24209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2411413" y="549275"/>
            <a:ext cx="26019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Фирма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предприятие  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042988" y="1484313"/>
            <a:ext cx="7273925" cy="13684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Фирма </a:t>
            </a:r>
            <a:r>
              <a:rPr lang="ru-RU"/>
              <a:t>— организация, использующая ресурсы для производства товара или услуг с целью получения прибыли, владеющая одним или несколькими предприятиями </a:t>
            </a:r>
          </a:p>
        </p:txBody>
      </p:sp>
      <p:sp>
        <p:nvSpPr>
          <p:cNvPr id="97284" name="AutoShape 4"/>
          <p:cNvSpPr>
            <a:spLocks noChangeArrowheads="1"/>
          </p:cNvSpPr>
          <p:nvPr/>
        </p:nvSpPr>
        <p:spPr bwMode="auto">
          <a:xfrm>
            <a:off x="1042988" y="3213100"/>
            <a:ext cx="7273925" cy="2736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ru-RU" b="1"/>
              <a:t>Предприятие </a:t>
            </a:r>
            <a:r>
              <a:rPr lang="ru-RU"/>
              <a:t>— самостоятельный хозяйствующий субъект с правами юридического лица, который производит и реализует продукцию, выполняет работы, оказывает услуги, имеет право заниматься любой хозяйственной деятельностью, не запрещенной законодательством и отвечающей целям, предусмотренным в уставе предприятия. Имеет самостоятельный баланс, расчетный и иные счета в банке, печать со своим наименованием </a:t>
            </a: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397</Words>
  <PresentationFormat>Экран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Тема 7 Предпринимательство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s-64</dc:creator>
  <cp:lastModifiedBy>s-64</cp:lastModifiedBy>
  <cp:revision>2</cp:revision>
  <dcterms:created xsi:type="dcterms:W3CDTF">2015-03-17T16:05:10Z</dcterms:created>
  <dcterms:modified xsi:type="dcterms:W3CDTF">2015-03-17T16:28:09Z</dcterms:modified>
</cp:coreProperties>
</file>